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72" r:id="rId12"/>
    <p:sldId id="271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Klima" initials="JK" lastIdx="0" clrIdx="0">
    <p:extLst>
      <p:ext uri="{19B8F6BF-5375-455C-9EA6-DF929625EA0E}">
        <p15:presenceInfo xmlns:p15="http://schemas.microsoft.com/office/powerpoint/2012/main" userId="2e4b455692880c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91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5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1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7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61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92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061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5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36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1CA44-6D8F-487F-8E3E-80DFB15C389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E860680-D766-4437-BD6E-EE674EB48FC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37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7BF1E-0629-47EE-8CCB-6EEE84D23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New York City</a:t>
            </a:r>
            <a:b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6111C-3DD4-4E43-AB47-E496DEF4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2770873" cy="419629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Jeff Klima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Kenny Cutler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Linn Slater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383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FA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01D07D-37D8-4727-A620-ED9412889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8" y="621693"/>
            <a:ext cx="11152086" cy="5634810"/>
          </a:xfrm>
        </p:spPr>
      </p:pic>
    </p:spTree>
    <p:extLst>
      <p:ext uri="{BB962C8B-B14F-4D97-AF65-F5344CB8AC3E}">
        <p14:creationId xmlns:p14="http://schemas.microsoft.com/office/powerpoint/2010/main" val="153579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FA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872C8E-5A7D-4B5C-9C2C-102053058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7" y="614303"/>
            <a:ext cx="11154994" cy="5667346"/>
          </a:xfrm>
        </p:spPr>
      </p:pic>
    </p:spTree>
    <p:extLst>
      <p:ext uri="{BB962C8B-B14F-4D97-AF65-F5344CB8AC3E}">
        <p14:creationId xmlns:p14="http://schemas.microsoft.com/office/powerpoint/2010/main" val="422461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FA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88D0F2-3D0C-44E9-9689-7EBC4FF87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0" y="493425"/>
            <a:ext cx="10974640" cy="58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75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5797-EA56-4F7F-8599-6C77149C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602F2-3599-4060-9783-C4B7544D8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lacked adequate explanations</a:t>
            </a:r>
          </a:p>
          <a:p>
            <a:pPr lvl="1"/>
            <a:r>
              <a:rPr lang="en-US" dirty="0"/>
              <a:t>Variables not easily understood</a:t>
            </a:r>
          </a:p>
          <a:p>
            <a:pPr lvl="1"/>
            <a:r>
              <a:rPr lang="en-US" dirty="0"/>
              <a:t>Key information was limited</a:t>
            </a:r>
          </a:p>
          <a:p>
            <a:r>
              <a:rPr lang="en-US" dirty="0"/>
              <a:t>Could have used information like:</a:t>
            </a:r>
          </a:p>
          <a:p>
            <a:pPr lvl="1"/>
            <a:r>
              <a:rPr lang="en-US" dirty="0"/>
              <a:t>How often listings rent</a:t>
            </a:r>
          </a:p>
          <a:p>
            <a:pPr lvl="1"/>
            <a:r>
              <a:rPr lang="en-US" dirty="0"/>
              <a:t>How long they were rented for</a:t>
            </a:r>
          </a:p>
          <a:p>
            <a:pPr lvl="1"/>
            <a:r>
              <a:rPr lang="en-US" dirty="0"/>
              <a:t>Total number of stays</a:t>
            </a:r>
          </a:p>
          <a:p>
            <a:r>
              <a:rPr lang="en-US" dirty="0"/>
              <a:t>Predictions outside $90 to $200 range inaccurate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0B6CC-6B8A-A144-AC4D-F9A0C4B5D2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173" y="261256"/>
            <a:ext cx="4691743" cy="46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8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018B-EA21-834C-9C12-64ADC268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C1398-B115-D14B-A77C-BE877FD31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endParaRPr lang="en-US" b="1" dirty="0"/>
          </a:p>
          <a:p>
            <a:r>
              <a:rPr lang="en-US" b="1" dirty="0"/>
              <a:t>5 boroughs</a:t>
            </a:r>
          </a:p>
          <a:p>
            <a:pPr lvl="1"/>
            <a:r>
              <a:rPr lang="en-US" dirty="0"/>
              <a:t>Manhattan</a:t>
            </a:r>
          </a:p>
          <a:p>
            <a:pPr lvl="1"/>
            <a:r>
              <a:rPr lang="en-US" dirty="0"/>
              <a:t>Brooklyn</a:t>
            </a:r>
          </a:p>
          <a:p>
            <a:pPr lvl="1"/>
            <a:r>
              <a:rPr lang="en-US" dirty="0"/>
              <a:t>Bronx</a:t>
            </a:r>
          </a:p>
          <a:p>
            <a:pPr lvl="1"/>
            <a:r>
              <a:rPr lang="en-US" dirty="0"/>
              <a:t>Queens</a:t>
            </a:r>
          </a:p>
          <a:p>
            <a:pPr lvl="1"/>
            <a:r>
              <a:rPr lang="en-US" dirty="0"/>
              <a:t>Staten Island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3 room types</a:t>
            </a:r>
          </a:p>
          <a:p>
            <a:pPr lvl="1"/>
            <a:r>
              <a:rPr lang="en-US" dirty="0"/>
              <a:t>Entire home/apartment</a:t>
            </a:r>
          </a:p>
          <a:p>
            <a:pPr lvl="1"/>
            <a:r>
              <a:rPr lang="en-US" dirty="0"/>
              <a:t>Private room</a:t>
            </a:r>
          </a:p>
          <a:p>
            <a:pPr lvl="1"/>
            <a:r>
              <a:rPr lang="en-US" dirty="0"/>
              <a:t>Shared room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82449-EFD8-6045-B041-A16633418882}"/>
              </a:ext>
            </a:extLst>
          </p:cNvPr>
          <p:cNvSpPr txBox="1"/>
          <p:nvPr/>
        </p:nvSpPr>
        <p:spPr>
          <a:xfrm>
            <a:off x="6814457" y="804518"/>
            <a:ext cx="3915275" cy="56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9C63B-DCD0-7343-9BCC-981686A7ADD7}"/>
              </a:ext>
            </a:extLst>
          </p:cNvPr>
          <p:cNvSpPr txBox="1"/>
          <p:nvPr/>
        </p:nvSpPr>
        <p:spPr>
          <a:xfrm>
            <a:off x="1451579" y="2017469"/>
            <a:ext cx="9949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Predict price of an Airbnb in NYC based on borough and room type</a:t>
            </a:r>
          </a:p>
        </p:txBody>
      </p:sp>
    </p:spTree>
    <p:extLst>
      <p:ext uri="{BB962C8B-B14F-4D97-AF65-F5344CB8AC3E}">
        <p14:creationId xmlns:p14="http://schemas.microsoft.com/office/powerpoint/2010/main" val="3102879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31F9-476A-48A0-BF16-2503C3F6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73D5-38D3-4D74-9675-0904BA871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.csv file scraped from Airbnb website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York City data – 2011 to 2019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Listing activity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cleanup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$0 listings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Listings greater than $1,000 per night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CB27E-C68A-2140-97FF-E456A9159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788" y="2015732"/>
            <a:ext cx="4915527" cy="327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1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D432-D092-4517-9B3E-CC096510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782747"/>
            <a:ext cx="9603275" cy="104923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B4F2-CC65-4EA3-B549-AB068666C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2583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Stop 1: Linear regression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Reshaped y data (price)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categorical data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Residuals only plot between 0 and 1 on x-axis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Stop 2: Sequential Model (Neural Networks)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model for each room type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model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Predicts 2 prices – high and low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Stop 3: Back to Linear Regression we go!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scaler on y data (price)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Seaborn for residual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83B9E-9A46-2242-8808-8F8A9AD6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553" y="2348593"/>
            <a:ext cx="4051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0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00F5-29FF-452A-93B3-83CA1BF7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804519"/>
            <a:ext cx="9603275" cy="104923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0722-1DCC-4CEF-A9EC-9FF25E92A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5332"/>
            <a:ext cx="9603275" cy="4118149"/>
          </a:xfrm>
        </p:spPr>
        <p:txBody>
          <a:bodyPr numCol="2"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Notebook/Pandas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and manipulate data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/>
              <a:t>Sci-kit Learn - Supervised Learning - Linear Regression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train_test_split</a:t>
            </a:r>
            <a:endParaRPr lang="en-US" b="1" dirty="0"/>
          </a:p>
          <a:p>
            <a:pPr lvl="1"/>
            <a:r>
              <a:rPr lang="en-US" dirty="0"/>
              <a:t>Create training and testing data</a:t>
            </a:r>
          </a:p>
          <a:p>
            <a:endParaRPr lang="en-US" dirty="0"/>
          </a:p>
          <a:p>
            <a:r>
              <a:rPr lang="en-US" b="1" dirty="0" err="1"/>
              <a:t>StandardScaler</a:t>
            </a:r>
            <a:r>
              <a:rPr lang="en-US" b="1" dirty="0"/>
              <a:t> on X</a:t>
            </a:r>
          </a:p>
          <a:p>
            <a:pPr lvl="1"/>
            <a:r>
              <a:rPr lang="en-US" dirty="0"/>
              <a:t>Fit the model to scaled training data </a:t>
            </a:r>
          </a:p>
          <a:p>
            <a:pPr lvl="1"/>
            <a:r>
              <a:rPr lang="en-US" dirty="0"/>
              <a:t>Predictions using scaled testing data</a:t>
            </a:r>
          </a:p>
          <a:p>
            <a:pPr lvl="1"/>
            <a:r>
              <a:rPr lang="en-US" dirty="0"/>
              <a:t>Quantified the model using scaled data</a:t>
            </a:r>
          </a:p>
          <a:p>
            <a:r>
              <a:rPr lang="en-US" b="1" dirty="0"/>
              <a:t>Regression analysis</a:t>
            </a:r>
          </a:p>
          <a:p>
            <a:pPr lvl="1"/>
            <a:r>
              <a:rPr lang="en-US" dirty="0"/>
              <a:t>Ridge</a:t>
            </a:r>
          </a:p>
          <a:p>
            <a:pPr lvl="1"/>
            <a:r>
              <a:rPr lang="en-US" dirty="0"/>
              <a:t>Lasso</a:t>
            </a:r>
          </a:p>
          <a:p>
            <a:pPr lvl="1"/>
            <a:r>
              <a:rPr lang="en-US" dirty="0"/>
              <a:t>Elastic Net</a:t>
            </a:r>
          </a:p>
        </p:txBody>
      </p:sp>
    </p:spTree>
    <p:extLst>
      <p:ext uri="{BB962C8B-B14F-4D97-AF65-F5344CB8AC3E}">
        <p14:creationId xmlns:p14="http://schemas.microsoft.com/office/powerpoint/2010/main" val="344112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06E8E8A-80CC-40E0-BC13-997D6C7E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Residual Plot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33AA32-02BA-4B2A-A7C2-8598A1734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1579" y="2015734"/>
            <a:ext cx="4162555" cy="34506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Overlapping plot points</a:t>
            </a:r>
          </a:p>
          <a:p>
            <a:pPr lvl="1"/>
            <a:r>
              <a:rPr lang="en-US" dirty="0"/>
              <a:t>Difficult to read and understand</a:t>
            </a:r>
          </a:p>
          <a:p>
            <a:r>
              <a:rPr lang="en-US" dirty="0"/>
              <a:t>Seaborn </a:t>
            </a:r>
            <a:r>
              <a:rPr lang="en-US" dirty="0" err="1"/>
              <a:t>stripplot</a:t>
            </a:r>
            <a:r>
              <a:rPr lang="en-US" dirty="0"/>
              <a:t> with jitter</a:t>
            </a:r>
          </a:p>
          <a:p>
            <a:pPr lvl="1"/>
            <a:r>
              <a:rPr lang="en-US" dirty="0"/>
              <a:t>Adds noise to the graph for clearer picture</a:t>
            </a:r>
          </a:p>
          <a:p>
            <a:pPr marL="0" indent="0">
              <a:buNone/>
            </a:pPr>
            <a:r>
              <a:rPr lang="en-US" dirty="0"/>
              <a:t>Given more time, we would have experimented with other types of graphs in an effort to better illustrate the results.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74170C-76A9-4A45-8A34-EB2F74A245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40394" y="2015734"/>
            <a:ext cx="4668476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9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DFBE-6DC5-442A-B1C2-5C7391F9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C646D-BEA6-4C32-B83D-3EB0AFFEF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Standard Linear Regression</a:t>
            </a:r>
          </a:p>
          <a:p>
            <a:pPr lvl="1" fontAlgn="base" latinLnBrk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MSE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Y_train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9776.3319</a:t>
            </a:r>
          </a:p>
          <a:p>
            <a:pPr lvl="1" fontAlgn="base" latinLnBrk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MSE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X_test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Y_test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10324.5386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Lasso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MSE: 10325.1153, R2: 0.273604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MSE: 10325.0724, R2: 0.273607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Elastic-Net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MSE: 10325.5492, R2: 0.273573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3AF02-4DD8-8A48-BA1A-C4F7F8A68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87" y="511629"/>
            <a:ext cx="5040086" cy="50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9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199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969E98-5F5F-4831-AED9-8C60B802F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85" y="629953"/>
            <a:ext cx="11147631" cy="55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64A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7B6DCC7-2C7E-4953-A040-B69846969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8" y="802740"/>
            <a:ext cx="11120397" cy="5308247"/>
          </a:xfrm>
        </p:spPr>
      </p:pic>
    </p:spTree>
    <p:extLst>
      <p:ext uri="{BB962C8B-B14F-4D97-AF65-F5344CB8AC3E}">
        <p14:creationId xmlns:p14="http://schemas.microsoft.com/office/powerpoint/2010/main" val="237594261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336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Gallery</vt:lpstr>
      <vt:lpstr>New York City AIRBNB</vt:lpstr>
      <vt:lpstr>Project goal</vt:lpstr>
      <vt:lpstr>Dataset</vt:lpstr>
      <vt:lpstr>Machine Learning Journey</vt:lpstr>
      <vt:lpstr>Machine learning steps</vt:lpstr>
      <vt:lpstr>Residual Plot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AIRBNB</dc:title>
  <dc:creator>Jeff Klima</dc:creator>
  <cp:lastModifiedBy>Linn Slater</cp:lastModifiedBy>
  <cp:revision>22</cp:revision>
  <dcterms:created xsi:type="dcterms:W3CDTF">2019-10-01T01:53:26Z</dcterms:created>
  <dcterms:modified xsi:type="dcterms:W3CDTF">2019-10-02T18:42:15Z</dcterms:modified>
</cp:coreProperties>
</file>